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9144000" cy="5143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wE2x3jhupNF+uYN+ruE6n3o1q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F9721B-32D9-40C0-B37D-0097238FF299}">
  <a:tblStyle styleId="{C7F9721B-32D9-40C0-B37D-0097238FF2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306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dc80f4644_0_12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gcdc80f464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dc80f4644_0_9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gcdc80f464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dc80f4644_0_10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cdc80f464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c80f4644_0_7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cdc80f46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22064854d_0_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gd22064854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dc80f4644_1_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gcdc80f464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2065a576_0_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>
                <a:latin typeface="Trebuchet MS"/>
                <a:ea typeface="Trebuchet MS"/>
                <a:cs typeface="Trebuchet MS"/>
                <a:sym typeface="Trebuchet MS"/>
              </a:rPr>
              <a:t>Atenas será el guía, ofreciendo servicios según lo que desea realizar obtener y  alguna característica principal del servicio, para ello se obtendrá información referencial de las redes sociales complementandolo con un chatBot de interacción.</a:t>
            </a:r>
            <a:endParaRPr sz="100"/>
          </a:p>
        </p:txBody>
      </p:sp>
      <p:sp>
        <p:nvSpPr>
          <p:cNvPr id="91" name="Google Shape;91;gd22065a57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dc80f4644_1_12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gcdc80f4644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c80f4644_0_18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cdc80f464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dc80f4644_0_16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cdc80f464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dc80f4644_0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gcdc80f4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dc80f4644_0_3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gcdc80f464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7"/>
          <p:cNvSpPr/>
          <p:nvPr/>
        </p:nvSpPr>
        <p:spPr>
          <a:xfrm>
            <a:off x="324611" y="1126236"/>
            <a:ext cx="5066030" cy="2723515"/>
          </a:xfrm>
          <a:custGeom>
            <a:avLst/>
            <a:gdLst/>
            <a:ahLst/>
            <a:cxnLst/>
            <a:rect l="l" t="t" r="r" b="b"/>
            <a:pathLst>
              <a:path w="5066030" h="2723515" extrusionOk="0">
                <a:moveTo>
                  <a:pt x="5065776" y="0"/>
                </a:moveTo>
                <a:lnTo>
                  <a:pt x="0" y="0"/>
                </a:lnTo>
                <a:lnTo>
                  <a:pt x="0" y="2723388"/>
                </a:lnTo>
                <a:lnTo>
                  <a:pt x="5065776" y="2723388"/>
                </a:lnTo>
                <a:lnTo>
                  <a:pt x="5065776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7"/>
          <p:cNvSpPr/>
          <p:nvPr/>
        </p:nvSpPr>
        <p:spPr>
          <a:xfrm>
            <a:off x="324611" y="794004"/>
            <a:ext cx="323215" cy="332740"/>
          </a:xfrm>
          <a:custGeom>
            <a:avLst/>
            <a:gdLst/>
            <a:ahLst/>
            <a:cxnLst/>
            <a:rect l="l" t="t" r="r" b="b"/>
            <a:pathLst>
              <a:path w="323215" h="332740" extrusionOk="0">
                <a:moveTo>
                  <a:pt x="323088" y="0"/>
                </a:moveTo>
                <a:lnTo>
                  <a:pt x="0" y="0"/>
                </a:lnTo>
                <a:lnTo>
                  <a:pt x="0" y="332232"/>
                </a:lnTo>
                <a:lnTo>
                  <a:pt x="323088" y="332232"/>
                </a:lnTo>
                <a:lnTo>
                  <a:pt x="323088" y="0"/>
                </a:lnTo>
                <a:close/>
              </a:path>
            </a:pathLst>
          </a:custGeom>
          <a:solidFill>
            <a:srgbClr val="2CCCC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7"/>
          <p:cNvSpPr/>
          <p:nvPr/>
        </p:nvSpPr>
        <p:spPr>
          <a:xfrm>
            <a:off x="5067300" y="3849623"/>
            <a:ext cx="323215" cy="1294130"/>
          </a:xfrm>
          <a:custGeom>
            <a:avLst/>
            <a:gdLst/>
            <a:ahLst/>
            <a:cxnLst/>
            <a:rect l="l" t="t" r="r" b="b"/>
            <a:pathLst>
              <a:path w="323214" h="1294129" extrusionOk="0">
                <a:moveTo>
                  <a:pt x="323088" y="0"/>
                </a:moveTo>
                <a:lnTo>
                  <a:pt x="0" y="0"/>
                </a:lnTo>
                <a:lnTo>
                  <a:pt x="0" y="1293876"/>
                </a:lnTo>
                <a:lnTo>
                  <a:pt x="323088" y="1293876"/>
                </a:lnTo>
                <a:lnTo>
                  <a:pt x="323088" y="0"/>
                </a:lnTo>
                <a:close/>
              </a:path>
            </a:pathLst>
          </a:custGeom>
          <a:solidFill>
            <a:srgbClr val="005EB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7"/>
          <p:cNvSpPr/>
          <p:nvPr/>
        </p:nvSpPr>
        <p:spPr>
          <a:xfrm>
            <a:off x="6207252" y="4828032"/>
            <a:ext cx="1635760" cy="315595"/>
          </a:xfrm>
          <a:custGeom>
            <a:avLst/>
            <a:gdLst/>
            <a:ahLst/>
            <a:cxnLst/>
            <a:rect l="l" t="t" r="r" b="b"/>
            <a:pathLst>
              <a:path w="1635759" h="315595" extrusionOk="0">
                <a:moveTo>
                  <a:pt x="1635239" y="0"/>
                </a:moveTo>
                <a:lnTo>
                  <a:pt x="0" y="0"/>
                </a:lnTo>
                <a:lnTo>
                  <a:pt x="0" y="315467"/>
                </a:lnTo>
                <a:lnTo>
                  <a:pt x="1635239" y="315467"/>
                </a:lnTo>
                <a:lnTo>
                  <a:pt x="1635239" y="0"/>
                </a:lnTo>
                <a:close/>
              </a:path>
            </a:pathLst>
          </a:custGeom>
          <a:solidFill>
            <a:srgbClr val="2A85C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7"/>
          <p:cNvSpPr/>
          <p:nvPr/>
        </p:nvSpPr>
        <p:spPr>
          <a:xfrm>
            <a:off x="7842504" y="4828032"/>
            <a:ext cx="1300480" cy="315595"/>
          </a:xfrm>
          <a:custGeom>
            <a:avLst/>
            <a:gdLst/>
            <a:ahLst/>
            <a:cxnLst/>
            <a:rect l="l" t="t" r="r" b="b"/>
            <a:pathLst>
              <a:path w="1300479" h="315595" extrusionOk="0">
                <a:moveTo>
                  <a:pt x="1299984" y="0"/>
                </a:moveTo>
                <a:lnTo>
                  <a:pt x="0" y="0"/>
                </a:lnTo>
                <a:lnTo>
                  <a:pt x="0" y="315467"/>
                </a:lnTo>
                <a:lnTo>
                  <a:pt x="1299984" y="315467"/>
                </a:lnTo>
                <a:lnTo>
                  <a:pt x="1299984" y="0"/>
                </a:lnTo>
                <a:close/>
              </a:path>
            </a:pathLst>
          </a:custGeom>
          <a:solidFill>
            <a:srgbClr val="5BBD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7"/>
          <p:cNvSpPr/>
          <p:nvPr/>
        </p:nvSpPr>
        <p:spPr>
          <a:xfrm>
            <a:off x="5390388" y="4828032"/>
            <a:ext cx="817244" cy="315595"/>
          </a:xfrm>
          <a:custGeom>
            <a:avLst/>
            <a:gdLst/>
            <a:ahLst/>
            <a:cxnLst/>
            <a:rect l="l" t="t" r="r" b="b"/>
            <a:pathLst>
              <a:path w="817245" h="315595" extrusionOk="0">
                <a:moveTo>
                  <a:pt x="816863" y="0"/>
                </a:moveTo>
                <a:lnTo>
                  <a:pt x="0" y="0"/>
                </a:lnTo>
                <a:lnTo>
                  <a:pt x="0" y="315467"/>
                </a:lnTo>
                <a:lnTo>
                  <a:pt x="816863" y="315467"/>
                </a:lnTo>
                <a:lnTo>
                  <a:pt x="816863" y="0"/>
                </a:lnTo>
                <a:close/>
              </a:path>
            </a:pathLst>
          </a:custGeom>
          <a:solidFill>
            <a:srgbClr val="005EB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208" y="1455420"/>
            <a:ext cx="1626107" cy="25145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7"/>
          <p:cNvSpPr txBox="1">
            <a:spLocks noGrp="1"/>
          </p:cNvSpPr>
          <p:nvPr>
            <p:ph type="ctrTitle"/>
          </p:nvPr>
        </p:nvSpPr>
        <p:spPr>
          <a:xfrm>
            <a:off x="481076" y="2020379"/>
            <a:ext cx="8181847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>
            <a:spLocks noGrp="1"/>
          </p:cNvSpPr>
          <p:nvPr>
            <p:ph type="title"/>
          </p:nvPr>
        </p:nvSpPr>
        <p:spPr>
          <a:xfrm>
            <a:off x="805219" y="209491"/>
            <a:ext cx="7533561" cy="66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>
                <a:solidFill>
                  <a:srgbClr val="07204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body" idx="1"/>
          </p:nvPr>
        </p:nvSpPr>
        <p:spPr>
          <a:xfrm>
            <a:off x="1942350" y="1813286"/>
            <a:ext cx="6706870" cy="288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>
            <a:spLocks noGrp="1"/>
          </p:cNvSpPr>
          <p:nvPr>
            <p:ph type="title"/>
          </p:nvPr>
        </p:nvSpPr>
        <p:spPr>
          <a:xfrm>
            <a:off x="805219" y="209491"/>
            <a:ext cx="7533561" cy="66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>
                <a:solidFill>
                  <a:srgbClr val="07204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>
            <a:spLocks noGrp="1"/>
          </p:cNvSpPr>
          <p:nvPr>
            <p:ph type="title"/>
          </p:nvPr>
        </p:nvSpPr>
        <p:spPr>
          <a:xfrm>
            <a:off x="805219" y="209491"/>
            <a:ext cx="7533561" cy="66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>
                <a:solidFill>
                  <a:srgbClr val="07204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>
            <a:spLocks noGrp="1"/>
          </p:cNvSpPr>
          <p:nvPr>
            <p:ph type="title"/>
          </p:nvPr>
        </p:nvSpPr>
        <p:spPr>
          <a:xfrm>
            <a:off x="805219" y="209491"/>
            <a:ext cx="7533561" cy="66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1" i="0" u="none" strike="noStrike" cap="none">
                <a:solidFill>
                  <a:srgbClr val="07204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6"/>
          <p:cNvSpPr txBox="1">
            <a:spLocks noGrp="1"/>
          </p:cNvSpPr>
          <p:nvPr>
            <p:ph type="body" idx="1"/>
          </p:nvPr>
        </p:nvSpPr>
        <p:spPr>
          <a:xfrm>
            <a:off x="1942350" y="1813286"/>
            <a:ext cx="6706870" cy="288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/>
          <p:nvPr/>
        </p:nvSpPr>
        <p:spPr>
          <a:xfrm>
            <a:off x="813925" y="1959075"/>
            <a:ext cx="1323900" cy="13929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200" y="1876349"/>
            <a:ext cx="1685353" cy="16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 txBox="1"/>
          <p:nvPr/>
        </p:nvSpPr>
        <p:spPr>
          <a:xfrm>
            <a:off x="1994125" y="2461650"/>
            <a:ext cx="24531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TENAS</a:t>
            </a:r>
            <a:endParaRPr sz="4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" name="Google Shape;5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950" y="3561675"/>
            <a:ext cx="2917075" cy="10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5957425" y="3662050"/>
            <a:ext cx="27516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Equipo 8</a:t>
            </a:r>
            <a:endParaRPr sz="3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1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atenasbbva@gmaill.com</a:t>
            </a:r>
            <a:endParaRPr sz="19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dc80f4644_0_12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gcdc80f4644_0_127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227" name="Google Shape;227;gcdc80f4644_0_127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cdc80f4644_0_127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cdc80f4644_0_127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cdc80f4644_0_127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cdc80f4644_0_127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gcdc80f4644_0_127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3" name="Google Shape;233;gcdc80f4644_0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cdc80f4644_0_127"/>
          <p:cNvSpPr txBox="1">
            <a:spLocks noGrp="1"/>
          </p:cNvSpPr>
          <p:nvPr>
            <p:ph type="title"/>
          </p:nvPr>
        </p:nvSpPr>
        <p:spPr>
          <a:xfrm>
            <a:off x="1228350" y="1975350"/>
            <a:ext cx="6495000" cy="20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solidFill>
                  <a:srgbClr val="FFFFFF"/>
                </a:solidFill>
              </a:rPr>
              <a:t>Épicas</a:t>
            </a:r>
            <a:endParaRPr sz="2200">
              <a:solidFill>
                <a:srgbClr val="FFFFFF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200">
              <a:solidFill>
                <a:srgbClr val="FFFFFF"/>
              </a:solidFill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Crear el portal </a:t>
            </a:r>
            <a:endParaRPr sz="2200">
              <a:solidFill>
                <a:srgbClr val="FFFFFF"/>
              </a:solidFill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Obtener información de redes sociales sobre el usuario</a:t>
            </a:r>
            <a:endParaRPr sz="2200">
              <a:solidFill>
                <a:srgbClr val="FFFFFF"/>
              </a:solidFill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US" sz="2200">
                <a:solidFill>
                  <a:srgbClr val="FFFFFF"/>
                </a:solidFill>
              </a:rPr>
              <a:t>Brindar el servicio adecuado para el cliente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35" name="Google Shape;235;gcdc80f4644_0_127"/>
          <p:cNvSpPr txBox="1">
            <a:spLocks noGrp="1"/>
          </p:cNvSpPr>
          <p:nvPr>
            <p:ph type="title"/>
          </p:nvPr>
        </p:nvSpPr>
        <p:spPr>
          <a:xfrm>
            <a:off x="719728" y="1019125"/>
            <a:ext cx="218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>
                <a:solidFill>
                  <a:srgbClr val="2CCCCD"/>
                </a:solidFill>
              </a:rPr>
              <a:t>Metodología agile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dc80f4644_0_9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gcdc80f4644_0_92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242" name="Google Shape;242;gcdc80f4644_0_92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cdc80f4644_0_92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cdc80f4644_0_92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cdc80f4644_0_92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cdc80f4644_0_92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gcdc80f4644_0_92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8" name="Google Shape;248;gcdc80f4644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cdc80f4644_0_92"/>
          <p:cNvSpPr txBox="1">
            <a:spLocks noGrp="1"/>
          </p:cNvSpPr>
          <p:nvPr>
            <p:ph type="title"/>
          </p:nvPr>
        </p:nvSpPr>
        <p:spPr>
          <a:xfrm>
            <a:off x="2553003" y="572750"/>
            <a:ext cx="218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>
                <a:solidFill>
                  <a:srgbClr val="2CCCCD"/>
                </a:solidFill>
              </a:rPr>
              <a:t>ANEXOS</a:t>
            </a:r>
            <a:endParaRPr sz="1700"/>
          </a:p>
        </p:txBody>
      </p:sp>
      <p:sp>
        <p:nvSpPr>
          <p:cNvPr id="250" name="Google Shape;250;gcdc80f4644_0_92"/>
          <p:cNvSpPr txBox="1">
            <a:spLocks noGrp="1"/>
          </p:cNvSpPr>
          <p:nvPr>
            <p:ph type="title"/>
          </p:nvPr>
        </p:nvSpPr>
        <p:spPr>
          <a:xfrm>
            <a:off x="4289650" y="534350"/>
            <a:ext cx="1317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solidFill>
                  <a:srgbClr val="FFFFFF"/>
                </a:solidFill>
              </a:rPr>
              <a:t>Backlog</a:t>
            </a:r>
            <a:endParaRPr sz="2200">
              <a:solidFill>
                <a:srgbClr val="FFFFFF"/>
              </a:solidFill>
            </a:endParaRPr>
          </a:p>
        </p:txBody>
      </p:sp>
      <p:graphicFrame>
        <p:nvGraphicFramePr>
          <p:cNvPr id="251" name="Google Shape;251;gcdc80f4644_0_92"/>
          <p:cNvGraphicFramePr/>
          <p:nvPr>
            <p:extLst>
              <p:ext uri="{D42A27DB-BD31-4B8C-83A1-F6EECF244321}">
                <p14:modId xmlns:p14="http://schemas.microsoft.com/office/powerpoint/2010/main" val="2904829856"/>
              </p:ext>
            </p:extLst>
          </p:nvPr>
        </p:nvGraphicFramePr>
        <p:xfrm>
          <a:off x="479475" y="1021986"/>
          <a:ext cx="8445900" cy="2407770"/>
        </p:xfrm>
        <a:graphic>
          <a:graphicData uri="http://schemas.openxmlformats.org/drawingml/2006/table">
            <a:tbl>
              <a:tblPr>
                <a:noFill/>
                <a:tableStyleId>{C7F9721B-32D9-40C0-B37D-0097238FF299}</a:tableStyleId>
              </a:tblPr>
              <a:tblGrid>
                <a:gridCol w="78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</a:rPr>
                        <a:t>TAREA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TAREA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</a:rPr>
                        <a:t>RESPONSABLES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Desarrollo de interfaz del portal web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Manuel - Junior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Obtener secuencia, características de servicios que se brindan y realización de árbol de recomendación de servicios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Luis - Carlos - Daniel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Configuración de chatBot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Mauricio - Daniel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Obtener información del usuario mediante la red social Twitter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James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2" name="Google Shape;252;gcdc80f4644_0_92"/>
          <p:cNvGraphicFramePr/>
          <p:nvPr>
            <p:extLst>
              <p:ext uri="{D42A27DB-BD31-4B8C-83A1-F6EECF244321}">
                <p14:modId xmlns:p14="http://schemas.microsoft.com/office/powerpoint/2010/main" val="1850424539"/>
              </p:ext>
            </p:extLst>
          </p:nvPr>
        </p:nvGraphicFramePr>
        <p:xfrm>
          <a:off x="479475" y="3382067"/>
          <a:ext cx="8445925" cy="1584840"/>
        </p:xfrm>
        <a:graphic>
          <a:graphicData uri="http://schemas.openxmlformats.org/drawingml/2006/table">
            <a:tbl>
              <a:tblPr>
                <a:noFill/>
                <a:tableStyleId>{C7F9721B-32D9-40C0-B37D-0097238FF299}</a:tableStyleId>
              </a:tblPr>
              <a:tblGrid>
                <a:gridCol w="78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Obtener información mediante la red social Facebook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Daniel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Integración de portar y chatBot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Mauricio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T7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Pruebas y despliegue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Crear la estructura de la presentación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Luis - Carlos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dc80f4644_0_10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gcdc80f4644_0_105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259" name="Google Shape;259;gcdc80f4644_0_105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cdc80f4644_0_105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cdc80f4644_0_105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cdc80f4644_0_105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cdc80f4644_0_105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gcdc80f4644_0_105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5" name="Google Shape;265;gcdc80f4644_0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cdc80f4644_0_105"/>
          <p:cNvSpPr txBox="1">
            <a:spLocks noGrp="1"/>
          </p:cNvSpPr>
          <p:nvPr>
            <p:ph type="title"/>
          </p:nvPr>
        </p:nvSpPr>
        <p:spPr>
          <a:xfrm>
            <a:off x="2553003" y="572750"/>
            <a:ext cx="218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>
                <a:solidFill>
                  <a:srgbClr val="2CCCCD"/>
                </a:solidFill>
              </a:rPr>
              <a:t>ANEXOS</a:t>
            </a:r>
            <a:endParaRPr sz="1700"/>
          </a:p>
        </p:txBody>
      </p:sp>
      <p:sp>
        <p:nvSpPr>
          <p:cNvPr id="267" name="Google Shape;267;gcdc80f4644_0_105"/>
          <p:cNvSpPr txBox="1">
            <a:spLocks noGrp="1"/>
          </p:cNvSpPr>
          <p:nvPr>
            <p:ph type="title"/>
          </p:nvPr>
        </p:nvSpPr>
        <p:spPr>
          <a:xfrm>
            <a:off x="885650" y="912700"/>
            <a:ext cx="649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solidFill>
                  <a:srgbClr val="FFFFFF"/>
                </a:solidFill>
              </a:rPr>
              <a:t>Tablero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68" name="Google Shape;268;gcdc80f4644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350" y="1390524"/>
            <a:ext cx="6899175" cy="346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dc80f4644_0_7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gcdc80f4644_0_78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275" name="Google Shape;275;gcdc80f4644_0_78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cdc80f4644_0_78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cdc80f4644_0_78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cdc80f4644_0_78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cdc80f4644_0_78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gcdc80f4644_0_78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1" name="Google Shape;281;gcdc80f4644_0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cdc80f4644_0_78"/>
          <p:cNvSpPr txBox="1">
            <a:spLocks noGrp="1"/>
          </p:cNvSpPr>
          <p:nvPr>
            <p:ph type="title"/>
          </p:nvPr>
        </p:nvSpPr>
        <p:spPr>
          <a:xfrm>
            <a:off x="3917853" y="465325"/>
            <a:ext cx="21894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700">
                <a:solidFill>
                  <a:srgbClr val="2CCCCD"/>
                </a:solidFill>
              </a:rPr>
              <a:t>ANEXOS</a:t>
            </a:r>
            <a:endParaRPr sz="2700"/>
          </a:p>
        </p:txBody>
      </p:sp>
      <p:sp>
        <p:nvSpPr>
          <p:cNvPr id="283" name="Google Shape;283;gcdc80f4644_0_78"/>
          <p:cNvSpPr txBox="1">
            <a:spLocks noGrp="1"/>
          </p:cNvSpPr>
          <p:nvPr>
            <p:ph type="title"/>
          </p:nvPr>
        </p:nvSpPr>
        <p:spPr>
          <a:xfrm>
            <a:off x="655728" y="893125"/>
            <a:ext cx="21894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2CCCCD"/>
                </a:solidFill>
              </a:rPr>
              <a:t>Análisis de servicios</a:t>
            </a:r>
            <a:endParaRPr sz="1600"/>
          </a:p>
        </p:txBody>
      </p:sp>
      <p:pic>
        <p:nvPicPr>
          <p:cNvPr id="284" name="Google Shape;284;gcdc80f4644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00" y="1262922"/>
            <a:ext cx="7169701" cy="3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22064854d_0_8"/>
          <p:cNvSpPr/>
          <p:nvPr/>
        </p:nvSpPr>
        <p:spPr>
          <a:xfrm>
            <a:off x="813925" y="1959075"/>
            <a:ext cx="1323900" cy="13929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d22064854d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200" y="1876349"/>
            <a:ext cx="1685353" cy="16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d22064854d_0_8"/>
          <p:cNvSpPr txBox="1"/>
          <p:nvPr/>
        </p:nvSpPr>
        <p:spPr>
          <a:xfrm>
            <a:off x="1994125" y="2461650"/>
            <a:ext cx="24531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TENAS</a:t>
            </a:r>
            <a:endParaRPr sz="4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62" name="Google Shape;62;p3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3"/>
          <p:cNvSpPr txBox="1"/>
          <p:nvPr/>
        </p:nvSpPr>
        <p:spPr>
          <a:xfrm>
            <a:off x="8925431" y="25558"/>
            <a:ext cx="85090" cy="14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/>
        </p:nvSpPr>
        <p:spPr>
          <a:xfrm>
            <a:off x="3222100" y="1369050"/>
            <a:ext cx="39903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AutoNum type="arabicPeriod"/>
            </a:pPr>
            <a:r>
              <a:rPr lang="en-US" sz="1800" b="0" i="0" u="sng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r>
              <a:rPr lang="en-US" sz="1800" u="sng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ática</a:t>
            </a:r>
            <a:endParaRPr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AutoNum type="arabicPeriod"/>
            </a:pPr>
            <a:r>
              <a:rPr lang="en-US" sz="1800" b="0" i="0" u="sng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ATENAS</a:t>
            </a:r>
            <a:endParaRPr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Arquitectura</a:t>
            </a:r>
            <a:endParaRPr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AutoNum type="arabicPeriod"/>
            </a:pPr>
            <a:r>
              <a:rPr lang="en-US" sz="1800" b="0" i="0" u="sng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Resultados</a:t>
            </a:r>
            <a:endParaRPr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AutoNum type="arabicPeriod"/>
            </a:pPr>
            <a:r>
              <a:rPr lang="en-US" sz="1800" b="0" i="0" u="sng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Equipo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3122926" y="890750"/>
            <a:ext cx="1428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rgbClr val="2CCCCD"/>
                </a:solidFill>
              </a:rPr>
              <a:t>Estructura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dc80f4644_1_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gcdc80f4644_1_5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77" name="Google Shape;77;gcdc80f4644_1_5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cdc80f4644_1_5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cdc80f4644_1_5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cdc80f4644_1_5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cdc80f4644_1_5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gcdc80f4644_1_5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3" name="Google Shape;83;gcdc80f4644_1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cdc80f4644_1_5"/>
          <p:cNvSpPr txBox="1">
            <a:spLocks noGrp="1"/>
          </p:cNvSpPr>
          <p:nvPr>
            <p:ph type="title"/>
          </p:nvPr>
        </p:nvSpPr>
        <p:spPr>
          <a:xfrm>
            <a:off x="2531899" y="607950"/>
            <a:ext cx="28368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rgbClr val="2CCCCD"/>
                </a:solidFill>
              </a:rPr>
              <a:t>Descripción del problema</a:t>
            </a:r>
            <a:endParaRPr sz="1800"/>
          </a:p>
        </p:txBody>
      </p:sp>
      <p:pic>
        <p:nvPicPr>
          <p:cNvPr id="85" name="Google Shape;85;gcdc80f4644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675" y="2027060"/>
            <a:ext cx="4677125" cy="245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cdc80f4644_1_5"/>
          <p:cNvPicPr preferRelativeResize="0"/>
          <p:nvPr/>
        </p:nvPicPr>
        <p:blipFill rotWithShape="1">
          <a:blip r:embed="rId5">
            <a:alphaModFix/>
          </a:blip>
          <a:srcRect r="3892" b="28637"/>
          <a:stretch/>
        </p:blipFill>
        <p:spPr>
          <a:xfrm>
            <a:off x="5006200" y="2388400"/>
            <a:ext cx="2836800" cy="17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cdc80f4644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8100" y="2531600"/>
            <a:ext cx="2606375" cy="13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cdc80f4644_1_5"/>
          <p:cNvSpPr txBox="1">
            <a:spLocks noGrp="1"/>
          </p:cNvSpPr>
          <p:nvPr>
            <p:ph type="title"/>
          </p:nvPr>
        </p:nvSpPr>
        <p:spPr>
          <a:xfrm>
            <a:off x="966825" y="1017350"/>
            <a:ext cx="6495000" cy="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FFFF"/>
                </a:solidFill>
              </a:rPr>
              <a:t>¿Cansado de perder el tiempo buscando lo que realmente necesitas?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22065a576_0_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gd22065a576_0_5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95" name="Google Shape;95;gd22065a576_0_5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d22065a576_0_5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d22065a576_0_5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d22065a576_0_5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d22065a576_0_5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gd22065a576_0_5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1" name="Google Shape;101;gd22065a576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d22065a576_0_5"/>
          <p:cNvSpPr txBox="1">
            <a:spLocks noGrp="1"/>
          </p:cNvSpPr>
          <p:nvPr>
            <p:ph type="title"/>
          </p:nvPr>
        </p:nvSpPr>
        <p:spPr>
          <a:xfrm>
            <a:off x="976500" y="3400750"/>
            <a:ext cx="75597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FFFF"/>
                </a:solidFill>
              </a:rPr>
              <a:t>ATENAS es una solución para clientes y no clientes, que ofrece personalización en la búsqueda del servicio ideal.</a:t>
            </a:r>
            <a:endParaRPr sz="1600"/>
          </a:p>
        </p:txBody>
      </p:sp>
      <p:sp>
        <p:nvSpPr>
          <p:cNvPr id="103" name="Google Shape;103;gd22065a576_0_5"/>
          <p:cNvSpPr txBox="1">
            <a:spLocks noGrp="1"/>
          </p:cNvSpPr>
          <p:nvPr>
            <p:ph type="title"/>
          </p:nvPr>
        </p:nvSpPr>
        <p:spPr>
          <a:xfrm>
            <a:off x="2553003" y="572750"/>
            <a:ext cx="218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>
                <a:solidFill>
                  <a:srgbClr val="2CCCCD"/>
                </a:solidFill>
              </a:rPr>
              <a:t>ATENAS</a:t>
            </a:r>
            <a:endParaRPr sz="1700"/>
          </a:p>
        </p:txBody>
      </p:sp>
      <p:pic>
        <p:nvPicPr>
          <p:cNvPr id="104" name="Google Shape;104;gd22065a57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988" y="1064125"/>
            <a:ext cx="3894375" cy="23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d22065a576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3875" y="1323100"/>
            <a:ext cx="2798399" cy="156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d22065a576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375" y="1681866"/>
            <a:ext cx="2047875" cy="121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dc80f4644_1_12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gcdc80f4644_1_120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113" name="Google Shape;113;gcdc80f4644_1_120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cdc80f4644_1_120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cdc80f4644_1_120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cdc80f4644_1_120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cdc80f4644_1_120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gcdc80f4644_1_120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9" name="Google Shape;119;gcdc80f4644_1_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cdc80f4644_1_120"/>
          <p:cNvSpPr txBox="1">
            <a:spLocks noGrp="1"/>
          </p:cNvSpPr>
          <p:nvPr>
            <p:ph type="title"/>
          </p:nvPr>
        </p:nvSpPr>
        <p:spPr>
          <a:xfrm>
            <a:off x="2553003" y="572750"/>
            <a:ext cx="218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>
                <a:solidFill>
                  <a:srgbClr val="2CCCCD"/>
                </a:solidFill>
              </a:rPr>
              <a:t>Arquitectura</a:t>
            </a:r>
            <a:endParaRPr sz="1700"/>
          </a:p>
        </p:txBody>
      </p:sp>
      <p:pic>
        <p:nvPicPr>
          <p:cNvPr id="121" name="Google Shape;121;gcdc80f4644_1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526" y="1748200"/>
            <a:ext cx="7757341" cy="282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cdc80f4644_1_120"/>
          <p:cNvSpPr txBox="1">
            <a:spLocks noGrp="1"/>
          </p:cNvSpPr>
          <p:nvPr>
            <p:ph type="title"/>
          </p:nvPr>
        </p:nvSpPr>
        <p:spPr>
          <a:xfrm>
            <a:off x="792150" y="1101775"/>
            <a:ext cx="7559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FFFF"/>
                </a:solidFill>
              </a:rPr>
              <a:t>La arquitectura ChatBot - Atenas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dc80f4644_0_18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gcdc80f4644_0_187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129" name="Google Shape;129;gcdc80f4644_0_187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cdc80f4644_0_187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cdc80f4644_0_187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cdc80f4644_0_187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cdc80f4644_0_187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gcdc80f4644_0_187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5" name="Google Shape;135;gcdc80f4644_0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cdc80f4644_0_187"/>
          <p:cNvSpPr txBox="1">
            <a:spLocks noGrp="1"/>
          </p:cNvSpPr>
          <p:nvPr>
            <p:ph type="title"/>
          </p:nvPr>
        </p:nvSpPr>
        <p:spPr>
          <a:xfrm>
            <a:off x="655725" y="893125"/>
            <a:ext cx="24969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rgbClr val="2CCCCD"/>
                </a:solidFill>
              </a:rPr>
              <a:t>Árbol de recomendación de servicios</a:t>
            </a:r>
            <a:endParaRPr sz="1600"/>
          </a:p>
        </p:txBody>
      </p:sp>
      <p:pic>
        <p:nvPicPr>
          <p:cNvPr id="137" name="Google Shape;137;gcdc80f4644_0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075" y="836850"/>
            <a:ext cx="6552673" cy="41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dc80f4644_0_16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gcdc80f4644_0_160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144" name="Google Shape;144;gcdc80f4644_0_160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cdc80f4644_0_160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cdc80f4644_0_160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cdc80f4644_0_160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cdc80f4644_0_160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gcdc80f4644_0_160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0" name="Google Shape;150;gcdc80f4644_0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cdc80f4644_0_160"/>
          <p:cNvSpPr txBox="1">
            <a:spLocks noGrp="1"/>
          </p:cNvSpPr>
          <p:nvPr>
            <p:ph type="title"/>
          </p:nvPr>
        </p:nvSpPr>
        <p:spPr>
          <a:xfrm>
            <a:off x="2553003" y="572750"/>
            <a:ext cx="218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>
                <a:solidFill>
                  <a:srgbClr val="2CCCCD"/>
                </a:solidFill>
              </a:rPr>
              <a:t>Resultados</a:t>
            </a:r>
            <a:endParaRPr sz="1700"/>
          </a:p>
        </p:txBody>
      </p:sp>
      <p:sp>
        <p:nvSpPr>
          <p:cNvPr id="152" name="Google Shape;152;gcdc80f4644_0_160"/>
          <p:cNvSpPr txBox="1">
            <a:spLocks noGrp="1"/>
          </p:cNvSpPr>
          <p:nvPr>
            <p:ph type="title"/>
          </p:nvPr>
        </p:nvSpPr>
        <p:spPr>
          <a:xfrm>
            <a:off x="792150" y="1101775"/>
            <a:ext cx="7559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FFFF"/>
                </a:solidFill>
              </a:rPr>
              <a:t>https://portalbbva.herokuapp.com/</a:t>
            </a:r>
            <a:endParaRPr sz="1600"/>
          </a:p>
        </p:txBody>
      </p:sp>
      <p:pic>
        <p:nvPicPr>
          <p:cNvPr id="153" name="Google Shape;153;gcdc80f4644_0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975" y="1856000"/>
            <a:ext cx="1382875" cy="1431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cdc80f4644_0_160"/>
          <p:cNvSpPr txBox="1">
            <a:spLocks noGrp="1"/>
          </p:cNvSpPr>
          <p:nvPr>
            <p:ph type="title"/>
          </p:nvPr>
        </p:nvSpPr>
        <p:spPr>
          <a:xfrm>
            <a:off x="644313" y="3522400"/>
            <a:ext cx="18042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rgbClr val="FFFFFF"/>
                </a:solidFill>
              </a:rPr>
              <a:t>1. CARD </a:t>
            </a:r>
            <a:endParaRPr sz="1800">
              <a:solidFill>
                <a:srgbClr val="FFFFFF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rgbClr val="FFFFFF"/>
                </a:solidFill>
              </a:rPr>
              <a:t>INTERACTIVOS</a:t>
            </a:r>
            <a:r>
              <a:rPr lang="en-US" sz="2500">
                <a:solidFill>
                  <a:srgbClr val="FFFFFF"/>
                </a:solidFill>
              </a:rPr>
              <a:t> </a:t>
            </a:r>
            <a:endParaRPr sz="1300"/>
          </a:p>
        </p:txBody>
      </p:sp>
      <p:pic>
        <p:nvPicPr>
          <p:cNvPr id="155" name="Google Shape;155;gcdc80f4644_0_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400" y="1836850"/>
            <a:ext cx="1562775" cy="19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cdc80f4644_0_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6314" y="1856002"/>
            <a:ext cx="1562776" cy="19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cdc80f4644_0_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9075" y="1836850"/>
            <a:ext cx="1562775" cy="19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cdc80f4644_0_160"/>
          <p:cNvSpPr txBox="1">
            <a:spLocks noGrp="1"/>
          </p:cNvSpPr>
          <p:nvPr>
            <p:ph type="title"/>
          </p:nvPr>
        </p:nvSpPr>
        <p:spPr>
          <a:xfrm>
            <a:off x="3906063" y="4038050"/>
            <a:ext cx="1804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rgbClr val="FFFFFF"/>
                </a:solidFill>
              </a:rPr>
              <a:t>2. CHATBOT</a:t>
            </a:r>
            <a:r>
              <a:rPr lang="en-US" sz="2500">
                <a:solidFill>
                  <a:srgbClr val="FFFFFF"/>
                </a:solidFill>
              </a:rPr>
              <a:t> 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dc80f4644_0_0"/>
          <p:cNvSpPr/>
          <p:nvPr/>
        </p:nvSpPr>
        <p:spPr>
          <a:xfrm>
            <a:off x="-6895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gcdc80f4644_0_0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165" name="Google Shape;165;gcdc80f4644_0_0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cdc80f4644_0_0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cdc80f4644_0_0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cdc80f4644_0_0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cdc80f4644_0_0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gcdc80f4644_0_0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1" name="Google Shape;171;gcdc80f464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cdc80f4644_0_0"/>
          <p:cNvSpPr txBox="1">
            <a:spLocks noGrp="1"/>
          </p:cNvSpPr>
          <p:nvPr>
            <p:ph type="title"/>
          </p:nvPr>
        </p:nvSpPr>
        <p:spPr>
          <a:xfrm>
            <a:off x="6841425" y="1056725"/>
            <a:ext cx="1971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500" b="0">
                <a:solidFill>
                  <a:srgbClr val="FFFFFF"/>
                </a:solidFill>
              </a:rPr>
              <a:t>Metodología Agile</a:t>
            </a:r>
            <a:endParaRPr sz="1500" b="0">
              <a:solidFill>
                <a:srgbClr val="FFFFFF"/>
              </a:solidFill>
            </a:endParaRPr>
          </a:p>
        </p:txBody>
      </p:sp>
      <p:sp>
        <p:nvSpPr>
          <p:cNvPr id="173" name="Google Shape;173;gcdc80f4644_0_0"/>
          <p:cNvSpPr txBox="1">
            <a:spLocks noGrp="1"/>
          </p:cNvSpPr>
          <p:nvPr>
            <p:ph type="title"/>
          </p:nvPr>
        </p:nvSpPr>
        <p:spPr>
          <a:xfrm>
            <a:off x="2621976" y="517575"/>
            <a:ext cx="3197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CCCCD"/>
                </a:solidFill>
              </a:rPr>
              <a:t>Aliados Estratégicos</a:t>
            </a:r>
            <a:endParaRPr sz="2000"/>
          </a:p>
        </p:txBody>
      </p:sp>
      <p:sp>
        <p:nvSpPr>
          <p:cNvPr id="174" name="Google Shape;174;gcdc80f4644_0_0"/>
          <p:cNvSpPr txBox="1">
            <a:spLocks noGrp="1"/>
          </p:cNvSpPr>
          <p:nvPr>
            <p:ph type="title"/>
          </p:nvPr>
        </p:nvSpPr>
        <p:spPr>
          <a:xfrm>
            <a:off x="3659638" y="1082663"/>
            <a:ext cx="19716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500" b="0">
                <a:solidFill>
                  <a:srgbClr val="FFFFFF"/>
                </a:solidFill>
              </a:rPr>
              <a:t>Servidores</a:t>
            </a:r>
            <a:endParaRPr sz="1500" b="0">
              <a:solidFill>
                <a:srgbClr val="FFFFFF"/>
              </a:solidFill>
            </a:endParaRPr>
          </a:p>
        </p:txBody>
      </p:sp>
      <p:sp>
        <p:nvSpPr>
          <p:cNvPr id="175" name="Google Shape;175;gcdc80f4644_0_0"/>
          <p:cNvSpPr txBox="1">
            <a:spLocks noGrp="1"/>
          </p:cNvSpPr>
          <p:nvPr>
            <p:ph type="title"/>
          </p:nvPr>
        </p:nvSpPr>
        <p:spPr>
          <a:xfrm>
            <a:off x="858200" y="1056725"/>
            <a:ext cx="1056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500" b="0">
                <a:solidFill>
                  <a:srgbClr val="FFFFFF"/>
                </a:solidFill>
              </a:rPr>
              <a:t>BBVA</a:t>
            </a:r>
            <a:endParaRPr sz="1500" b="0">
              <a:solidFill>
                <a:srgbClr val="FFFFFF"/>
              </a:solidFill>
            </a:endParaRPr>
          </a:p>
        </p:txBody>
      </p:sp>
      <p:sp>
        <p:nvSpPr>
          <p:cNvPr id="176" name="Google Shape;176;gcdc80f4644_0_0"/>
          <p:cNvSpPr/>
          <p:nvPr/>
        </p:nvSpPr>
        <p:spPr>
          <a:xfrm>
            <a:off x="696800" y="1555350"/>
            <a:ext cx="1379100" cy="1365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gcdc80f4644_0_0"/>
          <p:cNvPicPr preferRelativeResize="0"/>
          <p:nvPr/>
        </p:nvPicPr>
        <p:blipFill rotWithShape="1">
          <a:blip r:embed="rId4">
            <a:alphaModFix/>
          </a:blip>
          <a:srcRect l="7192" t="22100" r="6675" b="14484"/>
          <a:stretch/>
        </p:blipFill>
        <p:spPr>
          <a:xfrm>
            <a:off x="778950" y="2004350"/>
            <a:ext cx="1222651" cy="5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cdc80f4644_0_0"/>
          <p:cNvSpPr/>
          <p:nvPr/>
        </p:nvSpPr>
        <p:spPr>
          <a:xfrm>
            <a:off x="3049875" y="1555375"/>
            <a:ext cx="1379100" cy="1365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cdc80f4644_0_0"/>
          <p:cNvSpPr/>
          <p:nvPr/>
        </p:nvSpPr>
        <p:spPr>
          <a:xfrm>
            <a:off x="7137675" y="1555350"/>
            <a:ext cx="1379100" cy="1365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cdc80f4644_0_0"/>
          <p:cNvSpPr/>
          <p:nvPr/>
        </p:nvSpPr>
        <p:spPr>
          <a:xfrm>
            <a:off x="3049875" y="3435300"/>
            <a:ext cx="1379100" cy="1365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gcdc80f464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4471" y="2077950"/>
            <a:ext cx="1045501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cdc80f4644_0_0"/>
          <p:cNvPicPr preferRelativeResize="0"/>
          <p:nvPr/>
        </p:nvPicPr>
        <p:blipFill rotWithShape="1">
          <a:blip r:embed="rId6">
            <a:alphaModFix/>
          </a:blip>
          <a:srcRect l="10358" t="18808" r="8208" b="12646"/>
          <a:stretch/>
        </p:blipFill>
        <p:spPr>
          <a:xfrm>
            <a:off x="3211275" y="2041675"/>
            <a:ext cx="1069363" cy="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cdc80f4644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1275" y="3790781"/>
            <a:ext cx="1056300" cy="59756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cdc80f4644_0_0"/>
          <p:cNvSpPr/>
          <p:nvPr/>
        </p:nvSpPr>
        <p:spPr>
          <a:xfrm>
            <a:off x="4732900" y="1570663"/>
            <a:ext cx="1379100" cy="1365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gcdc80f4644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8100" y="1938800"/>
            <a:ext cx="1222650" cy="51623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cdc80f4644_0_0"/>
          <p:cNvSpPr/>
          <p:nvPr/>
        </p:nvSpPr>
        <p:spPr>
          <a:xfrm>
            <a:off x="4739875" y="3409563"/>
            <a:ext cx="1379100" cy="1365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gcdc80f4644_0_0"/>
          <p:cNvPicPr preferRelativeResize="0"/>
          <p:nvPr/>
        </p:nvPicPr>
        <p:blipFill rotWithShape="1">
          <a:blip r:embed="rId9">
            <a:alphaModFix/>
          </a:blip>
          <a:srcRect l="12289" r="8834"/>
          <a:stretch/>
        </p:blipFill>
        <p:spPr>
          <a:xfrm>
            <a:off x="4849137" y="3784771"/>
            <a:ext cx="1160568" cy="6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cdc80f4644_0_0"/>
          <p:cNvSpPr txBox="1">
            <a:spLocks noGrp="1"/>
          </p:cNvSpPr>
          <p:nvPr>
            <p:ph type="title"/>
          </p:nvPr>
        </p:nvSpPr>
        <p:spPr>
          <a:xfrm>
            <a:off x="858200" y="3023875"/>
            <a:ext cx="1056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500" b="0">
                <a:solidFill>
                  <a:srgbClr val="FFFFFF"/>
                </a:solidFill>
              </a:rPr>
              <a:t>APIS</a:t>
            </a:r>
            <a:endParaRPr sz="1500" b="0">
              <a:solidFill>
                <a:srgbClr val="FFFFFF"/>
              </a:solidFill>
            </a:endParaRPr>
          </a:p>
        </p:txBody>
      </p:sp>
      <p:sp>
        <p:nvSpPr>
          <p:cNvPr id="189" name="Google Shape;189;gcdc80f4644_0_0"/>
          <p:cNvSpPr/>
          <p:nvPr/>
        </p:nvSpPr>
        <p:spPr>
          <a:xfrm>
            <a:off x="696800" y="3410638"/>
            <a:ext cx="1379100" cy="1365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gcdc80f4644_0_0"/>
          <p:cNvPicPr preferRelativeResize="0"/>
          <p:nvPr/>
        </p:nvPicPr>
        <p:blipFill rotWithShape="1">
          <a:blip r:embed="rId10">
            <a:alphaModFix/>
          </a:blip>
          <a:srcRect l="4119" t="21851" r="35913" b="20614"/>
          <a:stretch/>
        </p:blipFill>
        <p:spPr>
          <a:xfrm>
            <a:off x="809987" y="3780108"/>
            <a:ext cx="1160576" cy="62636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cdc80f4644_0_0"/>
          <p:cNvSpPr/>
          <p:nvPr/>
        </p:nvSpPr>
        <p:spPr>
          <a:xfrm>
            <a:off x="3910388" y="2462725"/>
            <a:ext cx="1379100" cy="1365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gcdc80f4644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26500" y="2879230"/>
            <a:ext cx="1160575" cy="58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dc80f4644_0_35"/>
          <p:cNvSpPr/>
          <p:nvPr/>
        </p:nvSpPr>
        <p:spPr>
          <a:xfrm>
            <a:off x="-6895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44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gcdc80f4644_0_35"/>
          <p:cNvGrpSpPr/>
          <p:nvPr/>
        </p:nvGrpSpPr>
        <p:grpSpPr>
          <a:xfrm>
            <a:off x="164592" y="643127"/>
            <a:ext cx="2284857" cy="2249806"/>
            <a:chOff x="164592" y="643127"/>
            <a:chExt cx="2284857" cy="2249806"/>
          </a:xfrm>
        </p:grpSpPr>
        <p:sp>
          <p:nvSpPr>
            <p:cNvPr id="199" name="Google Shape;199;gcdc80f4644_0_35"/>
            <p:cNvSpPr/>
            <p:nvPr/>
          </p:nvSpPr>
          <p:spPr>
            <a:xfrm>
              <a:off x="164592" y="643127"/>
              <a:ext cx="161925" cy="1287780"/>
            </a:xfrm>
            <a:custGeom>
              <a:avLst/>
              <a:gdLst/>
              <a:ahLst/>
              <a:cxnLst/>
              <a:rect l="l" t="t" r="r" b="b"/>
              <a:pathLst>
                <a:path w="161925" h="1287780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287780"/>
                  </a:lnTo>
                  <a:lnTo>
                    <a:pt x="161544" y="128778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cdc80f4644_0_35"/>
            <p:cNvSpPr/>
            <p:nvPr/>
          </p:nvSpPr>
          <p:spPr>
            <a:xfrm>
              <a:off x="164592" y="1930908"/>
              <a:ext cx="161925" cy="962025"/>
            </a:xfrm>
            <a:custGeom>
              <a:avLst/>
              <a:gdLst/>
              <a:ahLst/>
              <a:cxnLst/>
              <a:rect l="l" t="t" r="r" b="b"/>
              <a:pathLst>
                <a:path w="161925" h="96202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61544" y="961644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5BBD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cdc80f4644_0_35"/>
            <p:cNvSpPr/>
            <p:nvPr/>
          </p:nvSpPr>
          <p:spPr>
            <a:xfrm>
              <a:off x="312420" y="643127"/>
              <a:ext cx="995680" cy="163195"/>
            </a:xfrm>
            <a:custGeom>
              <a:avLst/>
              <a:gdLst/>
              <a:ahLst/>
              <a:cxnLst/>
              <a:rect l="l" t="t" r="r" b="b"/>
              <a:pathLst>
                <a:path w="995680" h="163195" extrusionOk="0">
                  <a:moveTo>
                    <a:pt x="995172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95172" y="163067"/>
                  </a:lnTo>
                  <a:lnTo>
                    <a:pt x="995172" y="0"/>
                  </a:lnTo>
                  <a:close/>
                </a:path>
              </a:pathLst>
            </a:custGeom>
            <a:solidFill>
              <a:srgbClr val="2A85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cdc80f4644_0_35"/>
            <p:cNvSpPr/>
            <p:nvPr/>
          </p:nvSpPr>
          <p:spPr>
            <a:xfrm>
              <a:off x="1307592" y="643127"/>
              <a:ext cx="978535" cy="163195"/>
            </a:xfrm>
            <a:custGeom>
              <a:avLst/>
              <a:gdLst/>
              <a:ahLst/>
              <a:cxnLst/>
              <a:rect l="l" t="t" r="r" b="b"/>
              <a:pathLst>
                <a:path w="978535" h="163195" extrusionOk="0">
                  <a:moveTo>
                    <a:pt x="978408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978408" y="163067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cdc80f4644_0_35"/>
            <p:cNvSpPr/>
            <p:nvPr/>
          </p:nvSpPr>
          <p:spPr>
            <a:xfrm>
              <a:off x="2287524" y="643127"/>
              <a:ext cx="161925" cy="163195"/>
            </a:xfrm>
            <a:custGeom>
              <a:avLst/>
              <a:gdLst/>
              <a:ahLst/>
              <a:cxnLst/>
              <a:rect l="l" t="t" r="r" b="b"/>
              <a:pathLst>
                <a:path w="161925" h="163195" extrusionOk="0">
                  <a:moveTo>
                    <a:pt x="161544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61544" y="163067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2CCC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gcdc80f4644_0_35"/>
          <p:cNvSpPr txBox="1"/>
          <p:nvPr/>
        </p:nvSpPr>
        <p:spPr>
          <a:xfrm>
            <a:off x="8925431" y="25558"/>
            <a:ext cx="852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5BBDFF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sz="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5" name="Google Shape;205;gcdc80f4644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2" y="173736"/>
            <a:ext cx="1056131" cy="1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cdc80f4644_0_35"/>
          <p:cNvSpPr txBox="1">
            <a:spLocks noGrp="1"/>
          </p:cNvSpPr>
          <p:nvPr>
            <p:ph type="title"/>
          </p:nvPr>
        </p:nvSpPr>
        <p:spPr>
          <a:xfrm>
            <a:off x="415500" y="2449825"/>
            <a:ext cx="1971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>
                <a:solidFill>
                  <a:srgbClr val="CFE2F3"/>
                </a:solidFill>
              </a:rPr>
              <a:t>Mauricio Toribio</a:t>
            </a:r>
            <a:endParaRPr sz="1400" b="0">
              <a:solidFill>
                <a:srgbClr val="CFE2F3"/>
              </a:solidFill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>
                <a:solidFill>
                  <a:srgbClr val="FFFFFF"/>
                </a:solidFill>
              </a:rPr>
              <a:t>Ingeniero de Sistemas</a:t>
            </a:r>
            <a:endParaRPr sz="1400" b="0">
              <a:solidFill>
                <a:srgbClr val="FFFFFF"/>
              </a:solidFill>
            </a:endParaRPr>
          </a:p>
        </p:txBody>
      </p:sp>
      <p:sp>
        <p:nvSpPr>
          <p:cNvPr id="207" name="Google Shape;207;gcdc80f4644_0_35"/>
          <p:cNvSpPr txBox="1">
            <a:spLocks noGrp="1"/>
          </p:cNvSpPr>
          <p:nvPr>
            <p:ph type="title"/>
          </p:nvPr>
        </p:nvSpPr>
        <p:spPr>
          <a:xfrm>
            <a:off x="2621974" y="517575"/>
            <a:ext cx="1322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CCCCD"/>
                </a:solidFill>
              </a:rPr>
              <a:t>Equipo</a:t>
            </a:r>
            <a:endParaRPr sz="2000"/>
          </a:p>
        </p:txBody>
      </p:sp>
      <p:sp>
        <p:nvSpPr>
          <p:cNvPr id="208" name="Google Shape;208;gcdc80f4644_0_35"/>
          <p:cNvSpPr txBox="1">
            <a:spLocks noGrp="1"/>
          </p:cNvSpPr>
          <p:nvPr>
            <p:ph type="title"/>
          </p:nvPr>
        </p:nvSpPr>
        <p:spPr>
          <a:xfrm>
            <a:off x="2624100" y="2449825"/>
            <a:ext cx="20427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>
                <a:solidFill>
                  <a:srgbClr val="CFE2F3"/>
                </a:solidFill>
              </a:rPr>
              <a:t>Cristian  Oblitas</a:t>
            </a:r>
            <a:endParaRPr sz="1400" b="0">
              <a:solidFill>
                <a:srgbClr val="CFE2F3"/>
              </a:solidFill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>
                <a:solidFill>
                  <a:srgbClr val="FFFFFF"/>
                </a:solidFill>
              </a:rPr>
              <a:t>Ingeniero de Sistemas </a:t>
            </a:r>
            <a:endParaRPr sz="1100" b="0">
              <a:solidFill>
                <a:srgbClr val="FFFFFF"/>
              </a:solidFill>
            </a:endParaRPr>
          </a:p>
        </p:txBody>
      </p:sp>
      <p:sp>
        <p:nvSpPr>
          <p:cNvPr id="209" name="Google Shape;209;gcdc80f4644_0_35"/>
          <p:cNvSpPr txBox="1">
            <a:spLocks noGrp="1"/>
          </p:cNvSpPr>
          <p:nvPr>
            <p:ph type="title"/>
          </p:nvPr>
        </p:nvSpPr>
        <p:spPr>
          <a:xfrm>
            <a:off x="4819113" y="2449825"/>
            <a:ext cx="1858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>
                <a:solidFill>
                  <a:srgbClr val="CFE2F3"/>
                </a:solidFill>
              </a:rPr>
              <a:t>James Valencia</a:t>
            </a:r>
            <a:endParaRPr sz="1400" b="0">
              <a:solidFill>
                <a:srgbClr val="CFE2F3"/>
              </a:solidFill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>
                <a:solidFill>
                  <a:srgbClr val="FFFFFF"/>
                </a:solidFill>
              </a:rPr>
              <a:t>Ingeniero Industrial</a:t>
            </a:r>
            <a:endParaRPr sz="1400" b="0">
              <a:solidFill>
                <a:srgbClr val="FFFFFF"/>
              </a:solidFill>
            </a:endParaRPr>
          </a:p>
        </p:txBody>
      </p:sp>
      <p:sp>
        <p:nvSpPr>
          <p:cNvPr id="210" name="Google Shape;210;gcdc80f4644_0_35"/>
          <p:cNvSpPr txBox="1">
            <a:spLocks noGrp="1"/>
          </p:cNvSpPr>
          <p:nvPr>
            <p:ph type="title"/>
          </p:nvPr>
        </p:nvSpPr>
        <p:spPr>
          <a:xfrm>
            <a:off x="1299675" y="4274025"/>
            <a:ext cx="1858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CFE2F3"/>
                </a:solidFill>
              </a:rPr>
              <a:t>Luis Espejo</a:t>
            </a:r>
            <a:endParaRPr sz="1400" b="0">
              <a:solidFill>
                <a:srgbClr val="CFE2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</a:rPr>
              <a:t>Ingeniero Industrial</a:t>
            </a:r>
            <a:endParaRPr sz="1400" b="0">
              <a:solidFill>
                <a:srgbClr val="FFFFFF"/>
              </a:solidFill>
            </a:endParaRPr>
          </a:p>
        </p:txBody>
      </p:sp>
      <p:sp>
        <p:nvSpPr>
          <p:cNvPr id="211" name="Google Shape;211;gcdc80f4644_0_35"/>
          <p:cNvSpPr txBox="1">
            <a:spLocks noGrp="1"/>
          </p:cNvSpPr>
          <p:nvPr>
            <p:ph type="title"/>
          </p:nvPr>
        </p:nvSpPr>
        <p:spPr>
          <a:xfrm>
            <a:off x="7066925" y="2449825"/>
            <a:ext cx="18585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>
                <a:solidFill>
                  <a:srgbClr val="CFE2F3"/>
                </a:solidFill>
              </a:rPr>
              <a:t>Daniel Ibáñez</a:t>
            </a:r>
            <a:endParaRPr sz="1400" b="0">
              <a:solidFill>
                <a:srgbClr val="CFE2F3"/>
              </a:solidFill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>
                <a:solidFill>
                  <a:srgbClr val="FFFFFF"/>
                </a:solidFill>
              </a:rPr>
              <a:t>Ingeniero Informático</a:t>
            </a:r>
            <a:endParaRPr sz="1400" b="0">
              <a:solidFill>
                <a:srgbClr val="FFFFFF"/>
              </a:solidFill>
            </a:endParaRP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b="0">
              <a:solidFill>
                <a:srgbClr val="FFFFFF"/>
              </a:solidFill>
            </a:endParaRPr>
          </a:p>
        </p:txBody>
      </p:sp>
      <p:sp>
        <p:nvSpPr>
          <p:cNvPr id="212" name="Google Shape;212;gcdc80f4644_0_35"/>
          <p:cNvSpPr txBox="1">
            <a:spLocks noGrp="1"/>
          </p:cNvSpPr>
          <p:nvPr>
            <p:ph type="title"/>
          </p:nvPr>
        </p:nvSpPr>
        <p:spPr>
          <a:xfrm>
            <a:off x="6677625" y="4274025"/>
            <a:ext cx="1858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CFE2F3"/>
                </a:solidFill>
              </a:rPr>
              <a:t>Carlos Rojas</a:t>
            </a:r>
            <a:endParaRPr sz="1400" b="0">
              <a:solidFill>
                <a:srgbClr val="CFE2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</a:rPr>
              <a:t>Ingeniero Informático</a:t>
            </a:r>
            <a:endParaRPr sz="1400" b="0">
              <a:solidFill>
                <a:srgbClr val="FFFFFF"/>
              </a:solidFill>
            </a:endParaRPr>
          </a:p>
        </p:txBody>
      </p:sp>
      <p:sp>
        <p:nvSpPr>
          <p:cNvPr id="213" name="Google Shape;213;gcdc80f4644_0_35"/>
          <p:cNvSpPr txBox="1">
            <a:spLocks noGrp="1"/>
          </p:cNvSpPr>
          <p:nvPr>
            <p:ph type="title"/>
          </p:nvPr>
        </p:nvSpPr>
        <p:spPr>
          <a:xfrm>
            <a:off x="3520800" y="4274025"/>
            <a:ext cx="27942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CFE2F3"/>
                </a:solidFill>
              </a:rPr>
              <a:t>Emanuel Mendoza</a:t>
            </a:r>
            <a:endParaRPr sz="1400" b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>
                <a:solidFill>
                  <a:srgbClr val="FFFFFF"/>
                </a:solidFill>
              </a:rPr>
              <a:t>Ingeniero de Telecomunicaciones</a:t>
            </a:r>
            <a:endParaRPr sz="1400" b="0">
              <a:solidFill>
                <a:srgbClr val="FFFFFF"/>
              </a:solidFill>
            </a:endParaRPr>
          </a:p>
        </p:txBody>
      </p:sp>
      <p:pic>
        <p:nvPicPr>
          <p:cNvPr id="214" name="Google Shape;214;gcdc80f4644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113" y="3111863"/>
            <a:ext cx="1095625" cy="1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cdc80f4644_0_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488" y="1316575"/>
            <a:ext cx="1095626" cy="109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cdc80f4644_0_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0788" y="2922425"/>
            <a:ext cx="1322100" cy="13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cdc80f4644_0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3575" y="1153213"/>
            <a:ext cx="1229600" cy="1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cdc80f4644_0_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3138" y="1189050"/>
            <a:ext cx="1229599" cy="1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cdc80f4644_0_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0562" y="3063375"/>
            <a:ext cx="1192625" cy="11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cdc80f4644_0_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7271" y="982000"/>
            <a:ext cx="1400824" cy="140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Presentación en pantalla (16:9)</PresentationFormat>
  <Paragraphs>97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Trebuchet MS</vt:lpstr>
      <vt:lpstr>Office Theme</vt:lpstr>
      <vt:lpstr>Presentación de PowerPoint</vt:lpstr>
      <vt:lpstr>Estructura</vt:lpstr>
      <vt:lpstr>Descripción del problema</vt:lpstr>
      <vt:lpstr>ATENAS es una solución para clientes y no clientes, que ofrece personalización en la búsqueda del servicio ideal.</vt:lpstr>
      <vt:lpstr>Arquitectura</vt:lpstr>
      <vt:lpstr>Árbol de recomendación de servicios</vt:lpstr>
      <vt:lpstr>Resultados</vt:lpstr>
      <vt:lpstr>Metodología Agile</vt:lpstr>
      <vt:lpstr>Mauricio Toribio Ingeniero de Sistemas</vt:lpstr>
      <vt:lpstr>Épicas  Crear el portal  Obtener información de redes sociales sobre el usuario Brindar el servicio adecuado para el cliente</vt:lpstr>
      <vt:lpstr>ANEXOS</vt:lpstr>
      <vt:lpstr>ANEXOS</vt:lpstr>
      <vt:lpstr>ANEXOS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Daniel Ibáñez</cp:lastModifiedBy>
  <cp:revision>1</cp:revision>
  <dcterms:created xsi:type="dcterms:W3CDTF">2021-04-14T15:26:37Z</dcterms:created>
  <dcterms:modified xsi:type="dcterms:W3CDTF">2021-04-15T00:07:48Z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2021-04-14T00:00:00Z</vt:filetime>
  </property>
</Properties>
</file>